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33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9" d="100"/>
          <a:sy n="99" d="100"/>
        </p:scale>
        <p:origin x="129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2/18/2025</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226529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2/18/2025</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2/18/2025</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2/18/2025</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2/18/2025</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2/18/2025</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2/18/2025</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2/18/2025</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2/18/2025</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2/18/2025</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2/18/2025</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Swapnil Koli</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18/02/2025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r>
              <a:rPr lang="en-GB" sz="1800" dirty="0">
                <a:solidFill>
                  <a:prstClr val="black"/>
                </a:solidFill>
              </a:rPr>
              <a:t>Data from SpaceX launches can also be obtained from Wikipedia; </a:t>
            </a:r>
          </a:p>
          <a:p>
            <a:pPr marL="0" lvl="0" indent="0">
              <a:buNone/>
            </a:pPr>
            <a:r>
              <a:rPr lang="en-GB" sz="1800" dirty="0">
                <a:solidFill>
                  <a:prstClr val="black"/>
                </a:solidFill>
              </a:rPr>
              <a:t>• Data are downloaded from Wikipedia according to the flowchart and then persisted.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https://github.com/swapy1995/IBM-Applied-Data-Science-Capstone/blob/bf679f1973db9f47b00253591f2804047711047c/Data%20Collection%20-%20Scraping/jupyter-labs-webscraping.ipynb</a:t>
            </a: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 xmlns:a16="http://schemas.microsoft.com/office/drawing/2014/main" id="{2D10671D-C269-B8B1-EFF7-374EBBE05C65}"/>
              </a:ext>
            </a:extLst>
          </p:cNvPr>
          <p:cNvPicPr>
            <a:picLocks noChangeAspect="1"/>
          </p:cNvPicPr>
          <p:nvPr/>
        </p:nvPicPr>
        <p:blipFill>
          <a:blip r:embed="rId3"/>
          <a:stretch>
            <a:fillRect/>
          </a:stretch>
        </p:blipFill>
        <p:spPr>
          <a:xfrm>
            <a:off x="7269162" y="1984057"/>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lvl="0"/>
            <a:r>
              <a:rPr lang="en-GB" sz="1800" dirty="0">
                <a:solidFill>
                  <a:prstClr val="black"/>
                </a:solidFill>
              </a:rPr>
              <a:t>Initially some Exploratory Data Analysis (EDA) was performed on the dataset. </a:t>
            </a:r>
          </a:p>
          <a:p>
            <a:pPr lvl="0"/>
            <a:r>
              <a:rPr lang="en-GB" sz="1800" dirty="0">
                <a:solidFill>
                  <a:prstClr val="black"/>
                </a:solidFill>
              </a:rPr>
              <a:t>Then the summary launches per site, occurrences of each orbit and occurrences of mission outcome per orbit type were calculated.</a:t>
            </a:r>
          </a:p>
          <a:p>
            <a:pPr lvl="0"/>
            <a:r>
              <a:rPr lang="en-GB" sz="1800" dirty="0">
                <a:solidFill>
                  <a:prstClr val="black"/>
                </a:solidFill>
              </a:rPr>
              <a:t>Finally, the landing outcome label was created from Outcome column.</a:t>
            </a:r>
          </a:p>
          <a:p>
            <a:r>
              <a:rPr lang="en-US" sz="2200" dirty="0" smtClean="0">
                <a:solidFill>
                  <a:schemeClr val="accent3">
                    <a:lumMod val="25000"/>
                  </a:schemeClr>
                </a:solidFill>
                <a:latin typeface="Abadi" panose="020B0604020104020204" pitchFamily="34" charset="0"/>
              </a:rPr>
              <a:t>GitHub URL</a:t>
            </a:r>
          </a:p>
          <a:p>
            <a:pPr marL="0" indent="0">
              <a:buNone/>
            </a:pPr>
            <a:r>
              <a:rPr lang="en-US" sz="1600" dirty="0"/>
              <a:t>https://github.com/swapy1995/IBM-Applied-Data-Science-Capstone/blob/4f8d6fbd93da58a5ce200fbe9b1b5018a51d0f1b/Data%20Wrangling/labs-jupyter-spacex-Data%20wrangling.ipynb</a:t>
            </a:r>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 xmlns:a16="http://schemas.microsoft.com/office/drawing/2014/main" id="{260A27E2-B477-A338-07B1-70AC021B4B3F}"/>
              </a:ext>
            </a:extLst>
          </p:cNvPr>
          <p:cNvPicPr>
            <a:picLocks noChangeAspect="1"/>
          </p:cNvPicPr>
          <p:nvPr/>
        </p:nvPicPr>
        <p:blipFill>
          <a:blip r:embed="rId3"/>
          <a:stretch>
            <a:fillRect/>
          </a:stretch>
        </p:blipFill>
        <p:spPr>
          <a:xfrm>
            <a:off x="770011" y="5221992"/>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pPr marL="457200" lvl="1" indent="0">
              <a:buNone/>
            </a:pPr>
            <a:r>
              <a:rPr lang="en-GB" sz="1600" dirty="0" smtClean="0"/>
              <a:t>GIT URL</a:t>
            </a:r>
          </a:p>
          <a:p>
            <a:pPr marL="457200" lvl="1" indent="0">
              <a:buNone/>
            </a:pPr>
            <a:r>
              <a:rPr lang="en-GB" sz="1600" dirty="0"/>
              <a:t>https://github.com/swapy1995/IBM-Applied-Data-Science-Capstone/blob/2fb051711effa4e9112738fcc1330e6829a9f9dc/EDA%20with%20Data%20Visualization/edadataviz%20(1).ipynb</a:t>
            </a: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581851"/>
            <a:ext cx="9745589" cy="4845360"/>
          </a:xfrm>
          <a:prstGeom prst="rect">
            <a:avLst/>
          </a:prstGeom>
        </p:spPr>
        <p:txBody>
          <a:bodyPr lIns="91440" tIns="45720" rIns="91440" bIns="45720" anchor="t"/>
          <a:lstStyle/>
          <a:p>
            <a:pPr lvl="0"/>
            <a:r>
              <a:rPr lang="en-GB" sz="1800" dirty="0">
                <a:solidFill>
                  <a:prstClr val="black"/>
                </a:solidFill>
              </a:rPr>
              <a:t>To explore data, scatterplots and bar plots were used to visualize the relationship between pair of features: </a:t>
            </a:r>
          </a:p>
          <a:p>
            <a:pPr lvl="0"/>
            <a:r>
              <a:rPr lang="en-GB" sz="1800" dirty="0">
                <a:solidFill>
                  <a:prstClr val="black"/>
                </a:solidFill>
              </a:rPr>
              <a:t>Payload Mass X Flight Number, Launch Site X Flight Number, Launch Site X Payload Mass, Orbit and Flight Number, Payload and </a:t>
            </a:r>
            <a:r>
              <a:rPr lang="en-GB" sz="1800" dirty="0" smtClean="0">
                <a:solidFill>
                  <a:prstClr val="black"/>
                </a:solidFill>
              </a:rPr>
              <a:t>Orbit</a:t>
            </a:r>
          </a:p>
          <a:p>
            <a:pPr lvl="0"/>
            <a:endParaRPr lang="en-GB" sz="1800" dirty="0">
              <a:solidFill>
                <a:prstClr val="black"/>
              </a:solidFill>
            </a:endParaRPr>
          </a:p>
          <a:p>
            <a:pPr lvl="0"/>
            <a:endParaRPr lang="en-GB" sz="1800" dirty="0" smtClean="0">
              <a:solidFill>
                <a:prstClr val="black"/>
              </a:solidFill>
            </a:endParaRPr>
          </a:p>
          <a:p>
            <a:pPr lvl="0"/>
            <a:endParaRPr lang="en-GB" sz="1800" dirty="0">
              <a:solidFill>
                <a:prstClr val="black"/>
              </a:solidFill>
            </a:endParaRPr>
          </a:p>
          <a:p>
            <a:pPr lvl="0"/>
            <a:endParaRPr lang="en-GB" sz="1800" dirty="0" smtClean="0">
              <a:solidFill>
                <a:prstClr val="black"/>
              </a:solidFill>
            </a:endParaRPr>
          </a:p>
          <a:p>
            <a:pPr lvl="0"/>
            <a:endParaRPr lang="en-GB" sz="1800" dirty="0">
              <a:solidFill>
                <a:prstClr val="black"/>
              </a:solidFill>
            </a:endParaRPr>
          </a:p>
          <a:p>
            <a:pPr lvl="0"/>
            <a:endParaRPr lang="en-GB" sz="1800" dirty="0" smtClean="0">
              <a:solidFill>
                <a:prstClr val="black"/>
              </a:solidFill>
            </a:endParaRPr>
          </a:p>
          <a:p>
            <a:pPr lvl="0"/>
            <a:endParaRPr lang="en-GB" sz="1800" dirty="0">
              <a:solidFill>
                <a:prstClr val="black"/>
              </a:solidFill>
            </a:endParaRPr>
          </a:p>
          <a:p>
            <a:pPr lvl="0"/>
            <a:r>
              <a:rPr lang="en-GB" sz="1800" dirty="0" smtClean="0">
                <a:solidFill>
                  <a:prstClr val="black"/>
                </a:solidFill>
              </a:rPr>
              <a:t>GIT URL </a:t>
            </a:r>
            <a:r>
              <a:rPr lang="en-GB" sz="1800" dirty="0">
                <a:solidFill>
                  <a:prstClr val="black"/>
                </a:solidFill>
              </a:rPr>
              <a:t>- https://github.com/swapy1995/IBM-Applied-Data-Science-Capstone/blob/48a181ccd68d066e6d70f85f7f8455643f8f6469/EDA%20-%20With%20SQL/jupyter-labs-eda-sql-coursera_sqllite.ipynb</a:t>
            </a:r>
          </a:p>
          <a:p>
            <a:pPr marL="0" indent="0">
              <a:buNone/>
            </a:pPr>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 xmlns:a16="http://schemas.microsoft.com/office/drawing/2014/main" id="{8FCCB16B-40A4-7B3F-C810-524EA3C42AA6}"/>
              </a:ext>
            </a:extLst>
          </p:cNvPr>
          <p:cNvPicPr>
            <a:picLocks noChangeAspect="1"/>
          </p:cNvPicPr>
          <p:nvPr/>
        </p:nvPicPr>
        <p:blipFill>
          <a:blip r:embed="rId3"/>
          <a:stretch>
            <a:fillRect/>
          </a:stretch>
        </p:blipFill>
        <p:spPr>
          <a:xfrm>
            <a:off x="480052" y="2879486"/>
            <a:ext cx="10035547" cy="2497931"/>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lvl="0"/>
            <a:r>
              <a:rPr lang="en-GB" sz="1800" dirty="0">
                <a:solidFill>
                  <a:prstClr val="black"/>
                </a:solidFill>
              </a:rPr>
              <a:t>Markers, circles, lines and marker clusters were used with Folium Maps </a:t>
            </a:r>
          </a:p>
          <a:p>
            <a:pPr lvl="0"/>
            <a:r>
              <a:rPr lang="en-GB" sz="1800" dirty="0">
                <a:solidFill>
                  <a:prstClr val="black"/>
                </a:solidFill>
              </a:rPr>
              <a:t>Markers indicate points like launch sites; </a:t>
            </a:r>
          </a:p>
          <a:p>
            <a:pPr lvl="0"/>
            <a:r>
              <a:rPr lang="en-GB" sz="1800" dirty="0">
                <a:solidFill>
                  <a:prstClr val="black"/>
                </a:solidFill>
              </a:rPr>
              <a:t>Circles indicate highlighted areas around specific coordinates, like NASA Johnson Space </a:t>
            </a:r>
            <a:r>
              <a:rPr lang="en-GB" sz="1800" dirty="0" err="1">
                <a:solidFill>
                  <a:prstClr val="black"/>
                </a:solidFill>
              </a:rPr>
              <a:t>Center</a:t>
            </a:r>
            <a:r>
              <a:rPr lang="en-GB" sz="1800" dirty="0">
                <a:solidFill>
                  <a:prstClr val="black"/>
                </a:solidFill>
              </a:rPr>
              <a:t>; </a:t>
            </a:r>
          </a:p>
          <a:p>
            <a:pPr lvl="0"/>
            <a:r>
              <a:rPr lang="en-GB" sz="1800" dirty="0">
                <a:solidFill>
                  <a:prstClr val="black"/>
                </a:solidFill>
              </a:rPr>
              <a:t>Marker clusters indicates groups of events in each coordinate, like launches in a launch site; and </a:t>
            </a:r>
          </a:p>
          <a:p>
            <a:pPr lvl="0"/>
            <a:r>
              <a:rPr lang="en-GB" sz="1800" dirty="0">
                <a:solidFill>
                  <a:prstClr val="black"/>
                </a:solidFill>
              </a:rPr>
              <a:t>Lines are used to indicate distances between two coordinates. </a:t>
            </a:r>
          </a:p>
          <a:p>
            <a:pPr>
              <a:lnSpc>
                <a:spcPct val="100000"/>
              </a:lnSpc>
              <a:spcBef>
                <a:spcPts val="1400"/>
              </a:spcBef>
            </a:pPr>
            <a:r>
              <a:rPr lang="en-US" sz="1800" dirty="0" smtClean="0">
                <a:solidFill>
                  <a:prstClr val="black"/>
                </a:solidFill>
              </a:rPr>
              <a:t>GitHub URL</a:t>
            </a:r>
          </a:p>
          <a:p>
            <a:pPr marL="0" indent="0">
              <a:lnSpc>
                <a:spcPct val="100000"/>
              </a:lnSpc>
              <a:spcBef>
                <a:spcPts val="1400"/>
              </a:spcBef>
              <a:buNone/>
            </a:pPr>
            <a:r>
              <a:rPr lang="en-US" sz="1600" dirty="0"/>
              <a:t>https://github.com/swapy1995/IBM-Applied-Data-Science-Capstone/blob/28ee7b15cac50ce4c55d32f02ab07501c9afe059/Build%20an%20Interactive%20Map%20with%20Folium/DV0101EN-Exercise-Generating-Maps-in-Python.ipynb</a:t>
            </a:r>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lvl="0">
              <a:lnSpc>
                <a:spcPct val="100000"/>
              </a:lnSpc>
              <a:spcBef>
                <a:spcPts val="1400"/>
              </a:spcBef>
            </a:pPr>
            <a:r>
              <a:rPr lang="en-US" sz="2200" dirty="0">
                <a:solidFill>
                  <a:srgbClr val="A5A5A5">
                    <a:lumMod val="25000"/>
                  </a:srgbClr>
                </a:solidFill>
                <a:latin typeface="Abadi" panose="020B0604020104020204" pitchFamily="34" charset="0"/>
              </a:rPr>
              <a:t>We built an interactive dashboard with </a:t>
            </a:r>
            <a:r>
              <a:rPr lang="en-US" sz="2200" dirty="0" err="1">
                <a:solidFill>
                  <a:srgbClr val="A5A5A5">
                    <a:lumMod val="25000"/>
                  </a:srgbClr>
                </a:solidFill>
                <a:latin typeface="Abadi" panose="020B0604020104020204" pitchFamily="34" charset="0"/>
              </a:rPr>
              <a:t>Plotly</a:t>
            </a:r>
            <a:r>
              <a:rPr lang="en-US" sz="2200" dirty="0">
                <a:solidFill>
                  <a:srgbClr val="A5A5A5">
                    <a:lumMod val="25000"/>
                  </a:srgbClr>
                </a:solidFill>
                <a:latin typeface="Abadi" panose="020B0604020104020204" pitchFamily="34" charset="0"/>
              </a:rPr>
              <a:t> dash</a:t>
            </a:r>
          </a:p>
          <a:p>
            <a:pPr lvl="0">
              <a:lnSpc>
                <a:spcPct val="100000"/>
              </a:lnSpc>
              <a:spcBef>
                <a:spcPts val="1400"/>
              </a:spcBef>
            </a:pPr>
            <a:r>
              <a:rPr lang="en-US" sz="2200" dirty="0">
                <a:solidFill>
                  <a:srgbClr val="A5A5A5">
                    <a:lumMod val="25000"/>
                  </a:srgbClr>
                </a:solidFill>
                <a:latin typeface="Abadi" panose="020B0604020104020204" pitchFamily="34" charset="0"/>
              </a:rPr>
              <a:t>We plotted pie charts showing the total launches by a certain sites</a:t>
            </a:r>
          </a:p>
          <a:p>
            <a:pPr lvl="0">
              <a:lnSpc>
                <a:spcPct val="100000"/>
              </a:lnSpc>
              <a:spcBef>
                <a:spcPts val="1400"/>
              </a:spcBef>
            </a:pPr>
            <a:r>
              <a:rPr lang="en-US" sz="2200" dirty="0">
                <a:solidFill>
                  <a:srgbClr val="A5A5A5">
                    <a:lumMod val="25000"/>
                  </a:srgb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https://github.com/swapy1995/IBM-Applied-Data-Science-Capstone/blob/bc795dc0729812fe621cbb7be8d253d2776c2526/Plotly%20Dash/spacex_dash_app.py</a:t>
            </a:r>
            <a:endParaRPr lang="en-US" sz="1600" dirty="0" smtClean="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t>https://github.com/swapy1995/IBM-Applied-Data-Science-Capstone/blob/9a54931e0e72848f494288b6aba43d32b5c7973a/Predictive%20Analysis/SpaceX_Machine%20Learning%20Prediction_Part_5.ipynb</a:t>
            </a: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056724"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GB" sz="1800" dirty="0">
                <a:solidFill>
                  <a:schemeClr val="tx1"/>
                </a:solidFill>
              </a:rPr>
              <a:t>Exploratory data analysis results: </a:t>
            </a:r>
          </a:p>
          <a:p>
            <a:pPr lvl="1">
              <a:lnSpc>
                <a:spcPct val="100000"/>
              </a:lnSpc>
              <a:spcBef>
                <a:spcPts val="0"/>
              </a:spcBef>
            </a:pPr>
            <a:r>
              <a:rPr lang="en-GB" sz="1800" dirty="0">
                <a:solidFill>
                  <a:schemeClr val="tx1"/>
                </a:solidFill>
              </a:rPr>
              <a:t>Space X uses 4 different launch sites; </a:t>
            </a:r>
          </a:p>
          <a:p>
            <a:pPr lvl="1">
              <a:lnSpc>
                <a:spcPct val="100000"/>
              </a:lnSpc>
              <a:spcBef>
                <a:spcPts val="0"/>
              </a:spcBef>
            </a:pPr>
            <a:r>
              <a:rPr lang="en-GB" sz="1800" dirty="0">
                <a:solidFill>
                  <a:schemeClr val="tx1"/>
                </a:solidFill>
              </a:rPr>
              <a:t>The first launches were done to Space X itself and NASA; </a:t>
            </a:r>
          </a:p>
          <a:p>
            <a:pPr lvl="1">
              <a:lnSpc>
                <a:spcPct val="100000"/>
              </a:lnSpc>
              <a:spcBef>
                <a:spcPts val="0"/>
              </a:spcBef>
            </a:pPr>
            <a:r>
              <a:rPr lang="en-GB" sz="1800" dirty="0">
                <a:solidFill>
                  <a:schemeClr val="tx1"/>
                </a:solidFill>
              </a:rPr>
              <a:t>The average payload of F9 v1.1 booster is 2,928 kg; </a:t>
            </a:r>
          </a:p>
          <a:p>
            <a:pPr lvl="1">
              <a:lnSpc>
                <a:spcPct val="100000"/>
              </a:lnSpc>
              <a:spcBef>
                <a:spcPts val="0"/>
              </a:spcBef>
            </a:pPr>
            <a:r>
              <a:rPr lang="en-GB" sz="1800" dirty="0">
                <a:solidFill>
                  <a:schemeClr val="tx1"/>
                </a:solidFill>
              </a:rPr>
              <a:t>The first success landing outcome happened in 2015 fiver year after the first launch; </a:t>
            </a:r>
          </a:p>
          <a:p>
            <a:pPr lvl="1">
              <a:lnSpc>
                <a:spcPct val="100000"/>
              </a:lnSpc>
              <a:spcBef>
                <a:spcPts val="0"/>
              </a:spcBef>
            </a:pPr>
            <a:r>
              <a:rPr lang="en-GB" sz="1800" dirty="0">
                <a:solidFill>
                  <a:schemeClr val="tx1"/>
                </a:solidFill>
              </a:rPr>
              <a:t>Many Falcon 9 booster versions were successful at landing in drone ships having payload above the average; </a:t>
            </a:r>
          </a:p>
          <a:p>
            <a:pPr lvl="1">
              <a:lnSpc>
                <a:spcPct val="100000"/>
              </a:lnSpc>
              <a:spcBef>
                <a:spcPts val="0"/>
              </a:spcBef>
            </a:pPr>
            <a:r>
              <a:rPr lang="en-GB" sz="1800" dirty="0">
                <a:solidFill>
                  <a:schemeClr val="tx1"/>
                </a:solidFill>
              </a:rPr>
              <a:t>Almost 100% of mission outcomes were successful; </a:t>
            </a:r>
          </a:p>
          <a:p>
            <a:pPr lvl="1">
              <a:lnSpc>
                <a:spcPct val="100000"/>
              </a:lnSpc>
              <a:spcBef>
                <a:spcPts val="0"/>
              </a:spcBef>
            </a:pPr>
            <a:r>
              <a:rPr lang="en-GB" sz="1800" dirty="0">
                <a:solidFill>
                  <a:schemeClr val="tx1"/>
                </a:solidFill>
              </a:rPr>
              <a:t>Two booster versions failed at landing in drone ships in 2015: F9 v1.1 B1012 and F9 v1.1 B1015; </a:t>
            </a:r>
          </a:p>
          <a:p>
            <a:pPr lvl="1">
              <a:lnSpc>
                <a:spcPct val="100000"/>
              </a:lnSpc>
              <a:spcBef>
                <a:spcPts val="0"/>
              </a:spcBef>
            </a:pPr>
            <a:r>
              <a:rPr lang="en-GB" sz="1800" dirty="0">
                <a:solidFill>
                  <a:schemeClr val="tx1"/>
                </a:solidFill>
              </a:rPr>
              <a:t>The number of landing outcomes became as better as years passed. </a:t>
            </a: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solidFill>
              </a:rPr>
              <a:t>Using interactive analytics was possible to identify that launch sites use to be in safety places, near sea, for example and have a good logistic infrastructure around. </a:t>
            </a:r>
          </a:p>
          <a:p>
            <a:r>
              <a:rPr lang="en-GB" sz="1800" dirty="0">
                <a:solidFill>
                  <a:schemeClr val="tx1"/>
                </a:solidFill>
              </a:rPr>
              <a:t>Most launches happens at east cost launch sites. </a:t>
            </a:r>
            <a:endParaRPr lang="en-GB" sz="1800" dirty="0">
              <a:solidFill>
                <a:schemeClr val="tx1"/>
              </a:solidFill>
              <a:effectLst/>
            </a:endParaRPr>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 xmlns:a16="http://schemas.microsoft.com/office/drawing/2014/main" id="{F2F3650A-42C0-0721-AA86-8A8F3D2328A0}"/>
              </a:ext>
            </a:extLst>
          </p:cNvPr>
          <p:cNvPicPr>
            <a:picLocks noChangeAspect="1"/>
          </p:cNvPicPr>
          <p:nvPr/>
        </p:nvPicPr>
        <p:blipFill>
          <a:blip r:embed="rId3"/>
          <a:stretch>
            <a:fillRect/>
          </a:stretch>
        </p:blipFill>
        <p:spPr>
          <a:xfrm>
            <a:off x="841124" y="3428999"/>
            <a:ext cx="8150475" cy="2535325"/>
          </a:xfrm>
          <a:prstGeom prst="rect">
            <a:avLst/>
          </a:prstGeom>
        </p:spPr>
      </p:pic>
    </p:spTree>
    <p:extLst>
      <p:ext uri="{BB962C8B-B14F-4D97-AF65-F5344CB8AC3E}">
        <p14:creationId xmlns:p14="http://schemas.microsoft.com/office/powerpoint/2010/main" val="3546858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3811588"/>
          </a:xfrm>
          <a:prstGeom prst="rect">
            <a:avLst/>
          </a:prstGeom>
        </p:spPr>
        <p:txBody>
          <a:bodyPr>
            <a:normAutofit/>
          </a:bodyPr>
          <a:lstStyle/>
          <a:p>
            <a:pPr marL="0" lvl="0" indent="0">
              <a:lnSpc>
                <a:spcPct val="100000"/>
              </a:lnSpc>
              <a:spcBef>
                <a:spcPts val="1400"/>
              </a:spcBef>
              <a:buNone/>
            </a:pPr>
            <a:r>
              <a:rPr lang="en-US" sz="2200" dirty="0">
                <a:solidFill>
                  <a:srgbClr val="A5A5A5">
                    <a:lumMod val="25000"/>
                  </a:srgb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06EBD406-D380-9E00-32B7-0DBF1C1468A6}"/>
              </a:ext>
            </a:extLst>
          </p:cNvPr>
          <p:cNvPicPr>
            <a:picLocks noChangeAspect="1"/>
          </p:cNvPicPr>
          <p:nvPr/>
        </p:nvPicPr>
        <p:blipFill>
          <a:blip r:embed="rId3"/>
          <a:stretch>
            <a:fillRect/>
          </a:stretch>
        </p:blipFill>
        <p:spPr>
          <a:xfrm>
            <a:off x="651166" y="2959831"/>
            <a:ext cx="10634445" cy="275233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 xmlns:a16="http://schemas.microsoft.com/office/drawing/2014/main" id="{81821919-6B3D-7578-A27B-B6E26C9239D8}"/>
              </a:ext>
            </a:extLst>
          </p:cNvPr>
          <p:cNvPicPr>
            <a:picLocks noChangeAspect="1"/>
          </p:cNvPicPr>
          <p:nvPr/>
        </p:nvPicPr>
        <p:blipFill>
          <a:blip r:embed="rId3"/>
          <a:stretch>
            <a:fillRect/>
          </a:stretch>
        </p:blipFill>
        <p:spPr>
          <a:xfrm>
            <a:off x="515152" y="2233626"/>
            <a:ext cx="10942820" cy="299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lvl="0" indent="0">
              <a:lnSpc>
                <a:spcPct val="100000"/>
              </a:lnSpc>
              <a:spcBef>
                <a:spcPts val="1400"/>
              </a:spcBef>
              <a:buNone/>
            </a:pPr>
            <a:r>
              <a:rPr lang="en-US" sz="2200" dirty="0">
                <a:solidFill>
                  <a:prstClr val="black"/>
                </a:solidFill>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 xmlns:a16="http://schemas.microsoft.com/office/drawing/2014/main" id="{6784B9D5-A37A-FEF2-F496-FD0DA7FAA93E}"/>
              </a:ext>
            </a:extLst>
          </p:cNvPr>
          <p:cNvPicPr>
            <a:picLocks noChangeAspect="1"/>
          </p:cNvPicPr>
          <p:nvPr/>
        </p:nvPicPr>
        <p:blipFill>
          <a:blip r:embed="rId3"/>
          <a:stretch>
            <a:fillRect/>
          </a:stretch>
        </p:blipFill>
        <p:spPr>
          <a:xfrm>
            <a:off x="4967973" y="1837003"/>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69756"/>
            <a:ext cx="1092231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 xmlns:a16="http://schemas.microsoft.com/office/drawing/2014/main" id="{BCA23E85-6044-D903-1DE9-4AA455EB08D4}"/>
              </a:ext>
            </a:extLst>
          </p:cNvPr>
          <p:cNvPicPr>
            <a:picLocks noChangeAspect="1"/>
          </p:cNvPicPr>
          <p:nvPr/>
        </p:nvPicPr>
        <p:blipFill>
          <a:blip r:embed="rId3"/>
          <a:stretch>
            <a:fillRect/>
          </a:stretch>
        </p:blipFill>
        <p:spPr>
          <a:xfrm>
            <a:off x="770010" y="3320043"/>
            <a:ext cx="10337701" cy="263341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marL="0" lvl="0" indent="0">
              <a:lnSpc>
                <a:spcPct val="100000"/>
              </a:lnSpc>
              <a:spcBef>
                <a:spcPts val="1400"/>
              </a:spcBef>
              <a:buNone/>
            </a:pPr>
            <a:r>
              <a:rPr lang="en-US" sz="2200" dirty="0">
                <a:solidFill>
                  <a:srgbClr val="A5A5A5">
                    <a:lumMod val="25000"/>
                  </a:srgb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 xmlns:a16="http://schemas.microsoft.com/office/drawing/2014/main" id="{275360CC-6BA4-35A6-A06B-BD1674161357}"/>
              </a:ext>
            </a:extLst>
          </p:cNvPr>
          <p:cNvPicPr>
            <a:picLocks noChangeAspect="1"/>
          </p:cNvPicPr>
          <p:nvPr/>
        </p:nvPicPr>
        <p:blipFill>
          <a:blip r:embed="rId3"/>
          <a:stretch>
            <a:fillRect/>
          </a:stretch>
        </p:blipFill>
        <p:spPr>
          <a:xfrm>
            <a:off x="613888" y="3174169"/>
            <a:ext cx="10671723" cy="246213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marL="0" lvl="0" indent="0">
              <a:lnSpc>
                <a:spcPct val="100000"/>
              </a:lnSpc>
              <a:spcBef>
                <a:spcPts val="1400"/>
              </a:spcBef>
              <a:buNone/>
            </a:pPr>
            <a:r>
              <a:rPr lang="en-US" sz="2200" dirty="0">
                <a:solidFill>
                  <a:prstClr val="black"/>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 xmlns:a16="http://schemas.microsoft.com/office/drawing/2014/main" id="{0843CAA6-1489-E82D-1BAC-7DD12410F6AD}"/>
              </a:ext>
            </a:extLst>
          </p:cNvPr>
          <p:cNvPicPr>
            <a:picLocks noChangeAspect="1"/>
          </p:cNvPicPr>
          <p:nvPr/>
        </p:nvPicPr>
        <p:blipFill>
          <a:blip r:embed="rId3"/>
          <a:stretch>
            <a:fillRect/>
          </a:stretch>
        </p:blipFill>
        <p:spPr>
          <a:xfrm>
            <a:off x="2719130" y="2824646"/>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 xmlns:a16="http://schemas.microsoft.com/office/drawing/2014/main" id="{75521271-847E-0906-54BD-6551A11ECF9C}"/>
              </a:ext>
            </a:extLst>
          </p:cNvPr>
          <p:cNvPicPr>
            <a:picLocks noChangeAspect="1"/>
          </p:cNvPicPr>
          <p:nvPr/>
        </p:nvPicPr>
        <p:blipFill>
          <a:blip r:embed="rId3"/>
          <a:stretch>
            <a:fillRect/>
          </a:stretch>
        </p:blipFill>
        <p:spPr>
          <a:xfrm>
            <a:off x="2461560" y="2892787"/>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 xmlns:a16="http://schemas.microsoft.com/office/drawing/2014/main" id="{FE0CB947-70FF-8A94-419D-797171A2A538}"/>
              </a:ext>
            </a:extLst>
          </p:cNvPr>
          <p:cNvPicPr>
            <a:picLocks noChangeAspect="1"/>
          </p:cNvPicPr>
          <p:nvPr/>
        </p:nvPicPr>
        <p:blipFill>
          <a:blip r:embed="rId3"/>
          <a:stretch>
            <a:fillRect/>
          </a:stretch>
        </p:blipFill>
        <p:spPr>
          <a:xfrm>
            <a:off x="628617" y="3079949"/>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 xmlns:a16="http://schemas.microsoft.com/office/drawing/2014/main" id="{F76BCDB3-81C5-5E5A-3711-B81A8B2C881B}"/>
              </a:ext>
            </a:extLst>
          </p:cNvPr>
          <p:cNvPicPr>
            <a:picLocks noChangeAspect="1"/>
          </p:cNvPicPr>
          <p:nvPr/>
        </p:nvPicPr>
        <p:blipFill>
          <a:blip r:embed="rId3"/>
          <a:stretch>
            <a:fillRect/>
          </a:stretch>
        </p:blipFill>
        <p:spPr>
          <a:xfrm>
            <a:off x="1139417"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t>We calculated the average payload mass carried by booster version F9 v1.1 as 2928.4</a:t>
            </a: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 xmlns:a16="http://schemas.microsoft.com/office/drawing/2014/main" id="{09DF0FC9-4D43-5A31-87DD-0EF86BFEA017}"/>
              </a:ext>
            </a:extLst>
          </p:cNvPr>
          <p:cNvPicPr>
            <a:picLocks noChangeAspect="1"/>
          </p:cNvPicPr>
          <p:nvPr/>
        </p:nvPicPr>
        <p:blipFill>
          <a:blip r:embed="rId3"/>
          <a:stretch>
            <a:fillRect/>
          </a:stretch>
        </p:blipFill>
        <p:spPr>
          <a:xfrm>
            <a:off x="1190837" y="2742528"/>
            <a:ext cx="8669523" cy="348386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t>We observed that the dates of the first successful landing outcome on ground pad was 22</a:t>
            </a:r>
            <a:r>
              <a:rPr lang="en-US" sz="2400" baseline="30000" dirty="0"/>
              <a:t>nd</a:t>
            </a:r>
            <a:r>
              <a:rPr lang="en-US" sz="2400" dirty="0"/>
              <a:t> December 2015</a:t>
            </a: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 xmlns:a16="http://schemas.microsoft.com/office/drawing/2014/main" id="{0C7359F8-DFB4-2B59-4CAA-C31C1ECC230C}"/>
              </a:ext>
            </a:extLst>
          </p:cNvPr>
          <p:cNvPicPr>
            <a:picLocks noChangeAspect="1"/>
          </p:cNvPicPr>
          <p:nvPr/>
        </p:nvPicPr>
        <p:blipFill>
          <a:blip r:embed="rId3"/>
          <a:stretch>
            <a:fillRect/>
          </a:stretch>
        </p:blipFill>
        <p:spPr>
          <a:xfrm>
            <a:off x="1352406" y="2742528"/>
            <a:ext cx="8733966" cy="34838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4146763"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 xmlns:a16="http://schemas.microsoft.com/office/drawing/2014/main" id="{FBC790FA-1607-5818-CB4F-44A1EC135B29}"/>
              </a:ext>
            </a:extLst>
          </p:cNvPr>
          <p:cNvPicPr>
            <a:picLocks noChangeAspect="1"/>
          </p:cNvPicPr>
          <p:nvPr/>
        </p:nvPicPr>
        <p:blipFill>
          <a:blip r:embed="rId3"/>
          <a:stretch>
            <a:fillRect/>
          </a:stretch>
        </p:blipFill>
        <p:spPr>
          <a:xfrm>
            <a:off x="5204758" y="1538285"/>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5136115"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 xmlns:a16="http://schemas.microsoft.com/office/drawing/2014/main" id="{258A851F-42E7-9305-C4AF-355F7CF53198}"/>
              </a:ext>
            </a:extLst>
          </p:cNvPr>
          <p:cNvPicPr>
            <a:picLocks noChangeAspect="1"/>
          </p:cNvPicPr>
          <p:nvPr/>
        </p:nvPicPr>
        <p:blipFill>
          <a:blip r:embed="rId3"/>
          <a:stretch>
            <a:fillRect/>
          </a:stretch>
        </p:blipFill>
        <p:spPr>
          <a:xfrm>
            <a:off x="6027811"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4521518"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smtClean="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 xmlns:a16="http://schemas.microsoft.com/office/drawing/2014/main" id="{82EEC985-07BF-35E7-C038-2CF0146E2970}"/>
              </a:ext>
            </a:extLst>
          </p:cNvPr>
          <p:cNvPicPr>
            <a:picLocks noChangeAspect="1"/>
          </p:cNvPicPr>
          <p:nvPr/>
        </p:nvPicPr>
        <p:blipFill>
          <a:blip r:embed="rId3"/>
          <a:stretch>
            <a:fillRect/>
          </a:stretch>
        </p:blipFill>
        <p:spPr>
          <a:xfrm>
            <a:off x="5302832" y="1670951"/>
            <a:ext cx="5610008" cy="451605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31F82412-A2FE-41CD-C412-A1A362DAA801}"/>
              </a:ext>
            </a:extLst>
          </p:cNvPr>
          <p:cNvPicPr>
            <a:picLocks noChangeAspect="1"/>
          </p:cNvPicPr>
          <p:nvPr/>
        </p:nvPicPr>
        <p:blipFill>
          <a:blip r:embed="rId3"/>
          <a:stretch>
            <a:fillRect/>
          </a:stretch>
        </p:blipFill>
        <p:spPr>
          <a:xfrm>
            <a:off x="1033953" y="3041052"/>
            <a:ext cx="9496239" cy="338615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4296665" cy="4351338"/>
          </a:xfrm>
          <a:prstGeom prst="rect">
            <a:avLst/>
          </a:prstGeom>
        </p:spPr>
        <p:txBody>
          <a:bodyPr lIns="91440" tIns="45720" rIns="91440" bIns="45720" anchor="t"/>
          <a:lstStyle/>
          <a:p>
            <a:pPr marL="0" lvl="0" indent="0">
              <a:lnSpc>
                <a:spcPct val="100000"/>
              </a:lnSpc>
              <a:spcBef>
                <a:spcPts val="1400"/>
              </a:spcBef>
              <a:buNone/>
            </a:pPr>
            <a:r>
              <a:rPr lang="en-US" sz="2000" dirty="0">
                <a:solidFill>
                  <a:prstClr val="black"/>
                </a:solidFill>
                <a:latin typeface="Abadi" panose="020B0604020104020204" pitchFamily="34" charset="0"/>
              </a:rPr>
              <a:t>We selected Landing outcomes and the </a:t>
            </a:r>
            <a:r>
              <a:rPr lang="en-US" sz="2000" b="1" dirty="0">
                <a:solidFill>
                  <a:prstClr val="black"/>
                </a:solidFill>
                <a:latin typeface="Abadi" panose="020B0604020104020204" pitchFamily="34" charset="0"/>
              </a:rPr>
              <a:t>COUNT</a:t>
            </a:r>
            <a:r>
              <a:rPr lang="en-US" sz="2000" dirty="0">
                <a:solidFill>
                  <a:prstClr val="black"/>
                </a:solidFill>
                <a:latin typeface="Abadi" panose="020B0604020104020204" pitchFamily="34" charset="0"/>
              </a:rPr>
              <a:t> of landing outcomes from the data and used the </a:t>
            </a:r>
            <a:r>
              <a:rPr lang="en-US" sz="2000" b="1" dirty="0">
                <a:solidFill>
                  <a:prstClr val="black"/>
                </a:solidFill>
                <a:latin typeface="Abadi" panose="020B0604020104020204" pitchFamily="34" charset="0"/>
              </a:rPr>
              <a:t>WHERE</a:t>
            </a:r>
            <a:r>
              <a:rPr lang="en-US" sz="2000" dirty="0">
                <a:solidFill>
                  <a:prstClr val="black"/>
                </a:solidFill>
                <a:latin typeface="Abadi" panose="020B0604020104020204" pitchFamily="34" charset="0"/>
              </a:rPr>
              <a:t> clause to filter for landing outcomes </a:t>
            </a:r>
            <a:r>
              <a:rPr lang="en-US" sz="2000" b="1" dirty="0">
                <a:solidFill>
                  <a:prstClr val="black"/>
                </a:solidFill>
                <a:latin typeface="Abadi" panose="020B0604020104020204" pitchFamily="34" charset="0"/>
              </a:rPr>
              <a:t>BETWEEN</a:t>
            </a:r>
            <a:r>
              <a:rPr lang="en-US" sz="2000" dirty="0">
                <a:solidFill>
                  <a:prstClr val="black"/>
                </a:solidFill>
                <a:latin typeface="Abadi" panose="020B0604020104020204" pitchFamily="34" charset="0"/>
              </a:rPr>
              <a:t> 2010-06-04 to 2010-03-20.</a:t>
            </a:r>
          </a:p>
          <a:p>
            <a:pPr marL="0" lvl="0" indent="0">
              <a:lnSpc>
                <a:spcPct val="100000"/>
              </a:lnSpc>
              <a:spcBef>
                <a:spcPts val="1400"/>
              </a:spcBef>
              <a:buNone/>
            </a:pPr>
            <a:r>
              <a:rPr lang="en-US" sz="2000" dirty="0">
                <a:solidFill>
                  <a:prstClr val="black"/>
                </a:solidFill>
                <a:latin typeface="Abadi" panose="020B0604020104020204" pitchFamily="34" charset="0"/>
              </a:rPr>
              <a:t>We applied the </a:t>
            </a:r>
            <a:r>
              <a:rPr lang="en-US" sz="2000" b="1" dirty="0">
                <a:solidFill>
                  <a:prstClr val="black"/>
                </a:solidFill>
                <a:latin typeface="Abadi" panose="020B0604020104020204" pitchFamily="34" charset="0"/>
              </a:rPr>
              <a:t>GROUP BY </a:t>
            </a:r>
            <a:r>
              <a:rPr lang="en-US" sz="2000" dirty="0">
                <a:solidFill>
                  <a:prstClr val="black"/>
                </a:solidFill>
                <a:latin typeface="Abadi" panose="020B0604020104020204" pitchFamily="34" charset="0"/>
              </a:rPr>
              <a:t>clause to group the landing outcomes and the </a:t>
            </a:r>
            <a:r>
              <a:rPr lang="en-US" sz="2000" b="1" dirty="0">
                <a:solidFill>
                  <a:prstClr val="black"/>
                </a:solidFill>
                <a:latin typeface="Abadi" panose="020B0604020104020204" pitchFamily="34" charset="0"/>
              </a:rPr>
              <a:t>ORDER BY </a:t>
            </a:r>
            <a:r>
              <a:rPr lang="en-US" sz="2000" dirty="0">
                <a:solidFill>
                  <a:prstClr val="black"/>
                </a:solidFill>
                <a:latin typeface="Abadi" panose="020B0604020104020204" pitchFamily="34" charset="0"/>
              </a:rPr>
              <a:t>clause to order the grouped landing outcome in descending order.</a:t>
            </a:r>
          </a:p>
          <a:p>
            <a:pPr marL="0" lvl="0" indent="0">
              <a:lnSpc>
                <a:spcPct val="100000"/>
              </a:lnSpc>
              <a:spcBef>
                <a:spcPts val="1400"/>
              </a:spcBef>
              <a:buNone/>
            </a:pPr>
            <a:endParaRPr lang="en-US" sz="2000" dirty="0">
              <a:solidFill>
                <a:prstClr val="black"/>
              </a:solidFill>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 xmlns:a16="http://schemas.microsoft.com/office/drawing/2014/main" id="{DED06561-5879-A625-9861-C003D9CCB3EF}"/>
              </a:ext>
            </a:extLst>
          </p:cNvPr>
          <p:cNvPicPr>
            <a:picLocks noChangeAspect="1"/>
          </p:cNvPicPr>
          <p:nvPr/>
        </p:nvPicPr>
        <p:blipFill>
          <a:blip r:embed="rId3"/>
          <a:stretch>
            <a:fillRect/>
          </a:stretch>
        </p:blipFill>
        <p:spPr>
          <a:xfrm>
            <a:off x="5333397" y="1729798"/>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Content Placeholder 5">
            <a:extLst>
              <a:ext uri="{FF2B5EF4-FFF2-40B4-BE49-F238E27FC236}">
                <a16:creationId xmlns="" xmlns:a16="http://schemas.microsoft.com/office/drawing/2014/main" id="{3A7045BD-33DE-A73A-EEC5-9E93FB10EC73}"/>
              </a:ext>
            </a:extLst>
          </p:cNvPr>
          <p:cNvPicPr>
            <a:picLocks noGrp="1" noChangeAspect="1"/>
          </p:cNvPicPr>
          <p:nvPr>
            <p:ph idx="4294967295"/>
          </p:nvPr>
        </p:nvPicPr>
        <p:blipFill>
          <a:blip r:embed="rId3"/>
          <a:stretch>
            <a:fillRect/>
          </a:stretch>
        </p:blipFill>
        <p:spPr>
          <a:xfrm>
            <a:off x="1983092" y="1825625"/>
            <a:ext cx="7319353"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Content Placeholder 3">
            <a:extLst>
              <a:ext uri="{FF2B5EF4-FFF2-40B4-BE49-F238E27FC236}">
                <a16:creationId xmlns="" xmlns:a16="http://schemas.microsoft.com/office/drawing/2014/main"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 xmlns:a16="http://schemas.microsoft.com/office/drawing/2014/main" id="{A49886A5-E511-B68E-0C0F-465C6139B926}"/>
              </a:ext>
            </a:extLst>
          </p:cNvPr>
          <p:cNvPicPr>
            <a:picLocks noGrp="1" noChangeAspect="1"/>
          </p:cNvPicPr>
          <p:nvPr>
            <p:ph idx="4294967295"/>
          </p:nvPr>
        </p:nvPicPr>
        <p:blipFill>
          <a:blip r:embed="rId3"/>
          <a:stretch>
            <a:fillRect/>
          </a:stretch>
        </p:blipFill>
        <p:spPr>
          <a:xfrm>
            <a:off x="1015014" y="1825625"/>
            <a:ext cx="9255509" cy="4351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6" name="Content Placeholder 3">
            <a:extLst>
              <a:ext uri="{FF2B5EF4-FFF2-40B4-BE49-F238E27FC236}">
                <a16:creationId xmlns="" xmlns:a16="http://schemas.microsoft.com/office/drawing/2014/main"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 xmlns:a16="http://schemas.microsoft.com/office/drawing/2014/main"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1600851"/>
            <a:ext cx="10687962" cy="3811588"/>
          </a:xfrm>
          <a:prstGeom prst="rect">
            <a:avLst/>
          </a:prstGeom>
        </p:spPr>
        <p:txBody>
          <a:bodyPr vert="horz" lIns="91440" tIns="45720" rIns="91440" bIns="45720" rtlCol="0" anchor="t">
            <a:normAutofit/>
          </a:bodyPr>
          <a:lstStyle/>
          <a:p>
            <a:pPr marL="0" lvl="0" indent="0">
              <a:lnSpc>
                <a:spcPct val="100000"/>
              </a:lnSpc>
              <a:spcBef>
                <a:spcPts val="1400"/>
              </a:spcBef>
              <a:buNone/>
            </a:pPr>
            <a:r>
              <a:rPr lang="en-US" sz="2200" dirty="0">
                <a:solidFill>
                  <a:prstClr val="black"/>
                </a:solidFill>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 xmlns:a16="http://schemas.microsoft.com/office/drawing/2014/main" id="{E41B31ED-10A8-B48A-A176-C6792DD24AB5}"/>
              </a:ext>
            </a:extLst>
          </p:cNvPr>
          <p:cNvPicPr>
            <a:picLocks noChangeAspect="1"/>
          </p:cNvPicPr>
          <p:nvPr/>
        </p:nvPicPr>
        <p:blipFill>
          <a:blip r:embed="rId3"/>
          <a:stretch>
            <a:fillRect/>
          </a:stretch>
        </p:blipFill>
        <p:spPr>
          <a:xfrm>
            <a:off x="632259" y="2508654"/>
            <a:ext cx="10791103" cy="321035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1638810"/>
            <a:ext cx="9477960" cy="3811588"/>
          </a:xfrm>
          <a:prstGeom prst="rect">
            <a:avLst/>
          </a:prstGeom>
        </p:spPr>
        <p:txBody>
          <a:bodyPr>
            <a:normAutofit/>
          </a:bodyPr>
          <a:lstStyle/>
          <a:p>
            <a:pPr marL="0" lvl="0" indent="0">
              <a:lnSpc>
                <a:spcPct val="100000"/>
              </a:lnSpc>
              <a:spcBef>
                <a:spcPts val="1400"/>
              </a:spcBef>
              <a:buNone/>
            </a:pPr>
            <a:r>
              <a:rPr lang="en-US" sz="2200" dirty="0">
                <a:solidFill>
                  <a:srgbClr val="A5A5A5">
                    <a:lumMod val="25000"/>
                  </a:srgb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 xmlns:a16="http://schemas.microsoft.com/office/drawing/2014/main" id="{DF52A617-CED7-A5CF-0524-83E30ECA242D}"/>
              </a:ext>
            </a:extLst>
          </p:cNvPr>
          <p:cNvPicPr>
            <a:picLocks noChangeAspect="1"/>
          </p:cNvPicPr>
          <p:nvPr/>
        </p:nvPicPr>
        <p:blipFill>
          <a:blip r:embed="rId3"/>
          <a:stretch>
            <a:fillRect/>
          </a:stretch>
        </p:blipFill>
        <p:spPr>
          <a:xfrm>
            <a:off x="4307733" y="2819594"/>
            <a:ext cx="4831059" cy="349454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674235"/>
            <a:ext cx="1001990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Data collection methodology:</a:t>
            </a:r>
          </a:p>
          <a:p>
            <a:pPr lvl="1">
              <a:lnSpc>
                <a:spcPct val="120000"/>
              </a:lnSpc>
              <a:spcBef>
                <a:spcPts val="1400"/>
              </a:spcBef>
            </a:pPr>
            <a:r>
              <a:rPr lang="en-US" sz="1600" dirty="0">
                <a:solidFill>
                  <a:schemeClr val="bg2">
                    <a:lumMod val="50000"/>
                  </a:schemeClr>
                </a:solidFill>
                <a:latin typeface="Abadi"/>
              </a:rPr>
              <a:t>DatafromSpaceXwasobtainedfrom2sources:</a:t>
            </a:r>
          </a:p>
          <a:p>
            <a:pPr lvl="2">
              <a:lnSpc>
                <a:spcPct val="120000"/>
              </a:lnSpc>
              <a:spcBef>
                <a:spcPts val="1400"/>
              </a:spcBef>
            </a:pPr>
            <a:r>
              <a:rPr lang="en-US" sz="1600" dirty="0" err="1">
                <a:solidFill>
                  <a:schemeClr val="bg2">
                    <a:lumMod val="50000"/>
                  </a:schemeClr>
                </a:solidFill>
                <a:latin typeface="Abadi"/>
              </a:rPr>
              <a:t>SpaceXAPI</a:t>
            </a:r>
            <a:r>
              <a:rPr lang="en-US" sz="1600" dirty="0">
                <a:solidFill>
                  <a:schemeClr val="bg2">
                    <a:lumMod val="50000"/>
                  </a:schemeClr>
                </a:solidFill>
                <a:latin typeface="Abadi"/>
              </a:rPr>
              <a:t>(https://api.spacexdata.com/v4/rockets/) </a:t>
            </a:r>
          </a:p>
          <a:p>
            <a:pPr lvl="2">
              <a:lnSpc>
                <a:spcPct val="120000"/>
              </a:lnSpc>
              <a:spcBef>
                <a:spcPts val="1400"/>
              </a:spcBef>
            </a:pPr>
            <a:r>
              <a:rPr lang="en-US" sz="1600" dirty="0" err="1">
                <a:solidFill>
                  <a:schemeClr val="bg2">
                    <a:lumMod val="50000"/>
                  </a:schemeClr>
                </a:solidFill>
                <a:latin typeface="Abadi"/>
              </a:rPr>
              <a:t>WebScraping</a:t>
            </a:r>
            <a:r>
              <a:rPr lang="en-US" sz="1600" dirty="0">
                <a:solidFill>
                  <a:schemeClr val="bg2">
                    <a:lumMod val="50000"/>
                  </a:schemeClr>
                </a:solidFill>
                <a:latin typeface="Abadi"/>
              </a:rPr>
              <a:t> (https://en.wikipedia.org/wiki/List_of_Falcon/_9/_</a:t>
            </a:r>
            <a:r>
              <a:rPr lang="en-US" sz="1600" dirty="0" smtClean="0">
                <a:solidFill>
                  <a:schemeClr val="bg2">
                    <a:lumMod val="50000"/>
                  </a:schemeClr>
                </a:solidFill>
                <a:latin typeface="Abadi"/>
              </a:rPr>
              <a:t>and_Falcon_Heavy_launche)</a:t>
            </a:r>
            <a:r>
              <a:rPr lang="en-US" dirty="0">
                <a:solidFill>
                  <a:schemeClr val="bg2">
                    <a:lumMod val="50000"/>
                  </a:schemeClr>
                </a:solidFill>
                <a:latin typeface="Abadi"/>
              </a:rPr>
              <a:t>  </a:t>
            </a:r>
          </a:p>
          <a:p>
            <a:pPr>
              <a:lnSpc>
                <a:spcPct val="120000"/>
              </a:lnSpc>
              <a:spcBef>
                <a:spcPts val="1400"/>
              </a:spcBef>
            </a:pPr>
            <a:r>
              <a:rPr lang="en-US" sz="2000" dirty="0">
                <a:solidFill>
                  <a:schemeClr val="accent3">
                    <a:lumMod val="25000"/>
                  </a:schemeClr>
                </a:solidFill>
                <a:latin typeface="Abadi"/>
              </a:rPr>
              <a:t>Perform data wrangling</a:t>
            </a:r>
          </a:p>
          <a:p>
            <a:pPr lvl="1">
              <a:lnSpc>
                <a:spcPct val="120000"/>
              </a:lnSpc>
              <a:spcBef>
                <a:spcPts val="1400"/>
              </a:spcBef>
            </a:pPr>
            <a:r>
              <a:rPr lang="en-US" sz="1600" dirty="0">
                <a:solidFill>
                  <a:schemeClr val="bg2">
                    <a:lumMod val="50000"/>
                  </a:schemeClr>
                </a:solidFill>
                <a:latin typeface="Abadi"/>
              </a:rPr>
              <a:t>Collected data was enriched by creating a landing outcome label based on outcome data after summarizing and analyzing </a:t>
            </a:r>
            <a:r>
              <a:rPr lang="en-US" sz="1600" dirty="0" smtClean="0">
                <a:solidFill>
                  <a:schemeClr val="bg2">
                    <a:lumMod val="50000"/>
                  </a:schemeClr>
                </a:solidFill>
                <a:latin typeface="Abadi"/>
              </a:rPr>
              <a:t>features</a:t>
            </a: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20000"/>
              </a:lnSpc>
              <a:spcBef>
                <a:spcPts val="1400"/>
              </a:spcBef>
            </a:pPr>
            <a:r>
              <a:rPr lang="en-US" sz="2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a:p>
            <a:pPr lvl="1">
              <a:lnSpc>
                <a:spcPct val="120000"/>
              </a:lnSpc>
              <a:spcBef>
                <a:spcPts val="1400"/>
              </a:spcBef>
            </a:pPr>
            <a:r>
              <a:rPr lang="en-US" sz="20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7200" dirty="0">
              <a:solidFill>
                <a:schemeClr val="accent3">
                  <a:lumMod val="25000"/>
                </a:schemeClr>
              </a:solidFill>
              <a:latin typeface="Abadi"/>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GB" sz="2400" dirty="0" smtClean="0"/>
              <a:t>Datasets </a:t>
            </a:r>
            <a:r>
              <a:rPr lang="en-GB" sz="2400" dirty="0"/>
              <a:t>were collected from SpaceX API (https://api.spacexdata.com/v4/rockets/) and from Wikipedia (https://en.wikipedia.org/wiki/List_of_Falcon/_9/_and_Falcon_Heavy_launches), using web scraping technics.</a:t>
            </a: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2462072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2400" dirty="0"/>
              <a:t>SpaceX offers a public API from where data can be obtained and then used; </a:t>
            </a:r>
          </a:p>
          <a:p>
            <a:r>
              <a:rPr lang="en-GB" sz="2400" dirty="0"/>
              <a:t>This API was used according to the flowchart beside and then data is persisted.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t>https://github.com/swapy1995/IBM-Applied-Data-Science-Capstone/blob/2b2bbed23667c0910471196405b6d393350c6cb8/SpaceX%20API%20And%20Data%20Collection/jupyter-labs-spacex-data-collection-api.ipynb</a:t>
            </a:r>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 xmlns:a16="http://schemas.microsoft.com/office/drawing/2014/main" id="{347137F8-8B7A-C491-AA30-D3B1CFA2C2A3}"/>
              </a:ext>
            </a:extLst>
          </p:cNvPr>
          <p:cNvPicPr>
            <a:picLocks noChangeAspect="1"/>
          </p:cNvPicPr>
          <p:nvPr/>
        </p:nvPicPr>
        <p:blipFill>
          <a:blip r:embed="rId3"/>
          <a:stretch>
            <a:fillRect/>
          </a:stretch>
        </p:blipFill>
        <p:spPr>
          <a:xfrm>
            <a:off x="7454297"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151</TotalTime>
  <Words>1571</Words>
  <Application>Microsoft Office PowerPoint</Application>
  <PresentationFormat>Widescreen</PresentationFormat>
  <Paragraphs>221</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Swapnil Koli (ESMA)</cp:lastModifiedBy>
  <cp:revision>205</cp:revision>
  <dcterms:created xsi:type="dcterms:W3CDTF">2021-04-29T18:58:34Z</dcterms:created>
  <dcterms:modified xsi:type="dcterms:W3CDTF">2025-02-18T04:03:42Z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